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6" r:id="rId3"/>
    <p:sldId id="257" r:id="rId4"/>
    <p:sldId id="259" r:id="rId5"/>
    <p:sldId id="260" r:id="rId6"/>
    <p:sldId id="261" r:id="rId7"/>
    <p:sldId id="263" r:id="rId8"/>
    <p:sldId id="262" r:id="rId9"/>
    <p:sldId id="267" r:id="rId10"/>
    <p:sldId id="268" r:id="rId11"/>
    <p:sldId id="269" r:id="rId12"/>
    <p:sldId id="27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FC0457-AB87-468B-804F-C3ECA1B66DD8}" type="datetimeFigureOut">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3F54A0-FF9A-4428-816D-2F5D0A19E2DD}" type="slidenum">
              <a:rPr lang="en-US" smtClean="0"/>
              <a:t>‹#›</a:t>
            </a:fld>
            <a:endParaRPr lang="en-US"/>
          </a:p>
        </p:txBody>
      </p:sp>
    </p:spTree>
    <p:extLst>
      <p:ext uri="{BB962C8B-B14F-4D97-AF65-F5344CB8AC3E}">
        <p14:creationId xmlns:p14="http://schemas.microsoft.com/office/powerpoint/2010/main" val="1314422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FC0457-AB87-468B-804F-C3ECA1B66DD8}" type="datetimeFigureOut">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3F54A0-FF9A-4428-816D-2F5D0A19E2DD}" type="slidenum">
              <a:rPr lang="en-US" smtClean="0"/>
              <a:t>‹#›</a:t>
            </a:fld>
            <a:endParaRPr lang="en-US"/>
          </a:p>
        </p:txBody>
      </p:sp>
    </p:spTree>
    <p:extLst>
      <p:ext uri="{BB962C8B-B14F-4D97-AF65-F5344CB8AC3E}">
        <p14:creationId xmlns:p14="http://schemas.microsoft.com/office/powerpoint/2010/main" val="136684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FC0457-AB87-468B-804F-C3ECA1B66DD8}" type="datetimeFigureOut">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3F54A0-FF9A-4428-816D-2F5D0A19E2DD}" type="slidenum">
              <a:rPr lang="en-US" smtClean="0"/>
              <a:t>‹#›</a:t>
            </a:fld>
            <a:endParaRPr lang="en-US"/>
          </a:p>
        </p:txBody>
      </p:sp>
    </p:spTree>
    <p:extLst>
      <p:ext uri="{BB962C8B-B14F-4D97-AF65-F5344CB8AC3E}">
        <p14:creationId xmlns:p14="http://schemas.microsoft.com/office/powerpoint/2010/main" val="2293863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FC0457-AB87-468B-804F-C3ECA1B66DD8}" type="datetimeFigureOut">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3F54A0-FF9A-4428-816D-2F5D0A19E2DD}" type="slidenum">
              <a:rPr lang="en-US" smtClean="0"/>
              <a:t>‹#›</a:t>
            </a:fld>
            <a:endParaRPr lang="en-US"/>
          </a:p>
        </p:txBody>
      </p:sp>
    </p:spTree>
    <p:extLst>
      <p:ext uri="{BB962C8B-B14F-4D97-AF65-F5344CB8AC3E}">
        <p14:creationId xmlns:p14="http://schemas.microsoft.com/office/powerpoint/2010/main" val="4285445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FC0457-AB87-468B-804F-C3ECA1B66DD8}" type="datetimeFigureOut">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3F54A0-FF9A-4428-816D-2F5D0A19E2DD}" type="slidenum">
              <a:rPr lang="en-US" smtClean="0"/>
              <a:t>‹#›</a:t>
            </a:fld>
            <a:endParaRPr lang="en-US"/>
          </a:p>
        </p:txBody>
      </p:sp>
    </p:spTree>
    <p:extLst>
      <p:ext uri="{BB962C8B-B14F-4D97-AF65-F5344CB8AC3E}">
        <p14:creationId xmlns:p14="http://schemas.microsoft.com/office/powerpoint/2010/main" val="2476509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FC0457-AB87-468B-804F-C3ECA1B66DD8}" type="datetimeFigureOut">
              <a:rPr lang="en-US" smtClean="0"/>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3F54A0-FF9A-4428-816D-2F5D0A19E2DD}" type="slidenum">
              <a:rPr lang="en-US" smtClean="0"/>
              <a:t>‹#›</a:t>
            </a:fld>
            <a:endParaRPr lang="en-US"/>
          </a:p>
        </p:txBody>
      </p:sp>
    </p:spTree>
    <p:extLst>
      <p:ext uri="{BB962C8B-B14F-4D97-AF65-F5344CB8AC3E}">
        <p14:creationId xmlns:p14="http://schemas.microsoft.com/office/powerpoint/2010/main" val="3481515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FC0457-AB87-468B-804F-C3ECA1B66DD8}" type="datetimeFigureOut">
              <a:rPr lang="en-US" smtClean="0"/>
              <a:t>4/24/2020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3F54A0-FF9A-4428-816D-2F5D0A19E2DD}" type="slidenum">
              <a:rPr lang="en-US" smtClean="0"/>
              <a:t>‹#›</a:t>
            </a:fld>
            <a:endParaRPr lang="en-US"/>
          </a:p>
        </p:txBody>
      </p:sp>
    </p:spTree>
    <p:extLst>
      <p:ext uri="{BB962C8B-B14F-4D97-AF65-F5344CB8AC3E}">
        <p14:creationId xmlns:p14="http://schemas.microsoft.com/office/powerpoint/2010/main" val="1545584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FC0457-AB87-468B-804F-C3ECA1B66DD8}" type="datetimeFigureOut">
              <a:rPr lang="en-US" smtClean="0"/>
              <a:t>4/24/2020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3F54A0-FF9A-4428-816D-2F5D0A19E2DD}" type="slidenum">
              <a:rPr lang="en-US" smtClean="0"/>
              <a:t>‹#›</a:t>
            </a:fld>
            <a:endParaRPr lang="en-US"/>
          </a:p>
        </p:txBody>
      </p:sp>
    </p:spTree>
    <p:extLst>
      <p:ext uri="{BB962C8B-B14F-4D97-AF65-F5344CB8AC3E}">
        <p14:creationId xmlns:p14="http://schemas.microsoft.com/office/powerpoint/2010/main" val="36143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FC0457-AB87-468B-804F-C3ECA1B66DD8}" type="datetimeFigureOut">
              <a:rPr lang="en-US" smtClean="0"/>
              <a:t>4/24/2020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3F54A0-FF9A-4428-816D-2F5D0A19E2DD}" type="slidenum">
              <a:rPr lang="en-US" smtClean="0"/>
              <a:t>‹#›</a:t>
            </a:fld>
            <a:endParaRPr lang="en-US"/>
          </a:p>
        </p:txBody>
      </p:sp>
    </p:spTree>
    <p:extLst>
      <p:ext uri="{BB962C8B-B14F-4D97-AF65-F5344CB8AC3E}">
        <p14:creationId xmlns:p14="http://schemas.microsoft.com/office/powerpoint/2010/main" val="1323940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FC0457-AB87-468B-804F-C3ECA1B66DD8}" type="datetimeFigureOut">
              <a:rPr lang="en-US" smtClean="0"/>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3F54A0-FF9A-4428-816D-2F5D0A19E2DD}" type="slidenum">
              <a:rPr lang="en-US" smtClean="0"/>
              <a:t>‹#›</a:t>
            </a:fld>
            <a:endParaRPr lang="en-US"/>
          </a:p>
        </p:txBody>
      </p:sp>
    </p:spTree>
    <p:extLst>
      <p:ext uri="{BB962C8B-B14F-4D97-AF65-F5344CB8AC3E}">
        <p14:creationId xmlns:p14="http://schemas.microsoft.com/office/powerpoint/2010/main" val="3639122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FC0457-AB87-468B-804F-C3ECA1B66DD8}" type="datetimeFigureOut">
              <a:rPr lang="en-US" smtClean="0"/>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3F54A0-FF9A-4428-816D-2F5D0A19E2DD}" type="slidenum">
              <a:rPr lang="en-US" smtClean="0"/>
              <a:t>‹#›</a:t>
            </a:fld>
            <a:endParaRPr lang="en-US"/>
          </a:p>
        </p:txBody>
      </p:sp>
    </p:spTree>
    <p:extLst>
      <p:ext uri="{BB962C8B-B14F-4D97-AF65-F5344CB8AC3E}">
        <p14:creationId xmlns:p14="http://schemas.microsoft.com/office/powerpoint/2010/main" val="1590295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FC0457-AB87-468B-804F-C3ECA1B66DD8}" type="datetimeFigureOut">
              <a:rPr lang="en-US" smtClean="0"/>
              <a:t>4/24/2020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3F54A0-FF9A-4428-816D-2F5D0A19E2DD}" type="slidenum">
              <a:rPr lang="en-US" smtClean="0"/>
              <a:t>‹#›</a:t>
            </a:fld>
            <a:endParaRPr lang="en-US"/>
          </a:p>
        </p:txBody>
      </p:sp>
    </p:spTree>
    <p:extLst>
      <p:ext uri="{BB962C8B-B14F-4D97-AF65-F5344CB8AC3E}">
        <p14:creationId xmlns:p14="http://schemas.microsoft.com/office/powerpoint/2010/main" val="922161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Capability Maturity Model Integration</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02679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Level 3-Defined</a:t>
            </a:r>
            <a:endParaRPr lang="en-US" sz="4000" b="1" dirty="0"/>
          </a:p>
        </p:txBody>
      </p:sp>
      <p:sp>
        <p:nvSpPr>
          <p:cNvPr id="3" name="Content Placeholder 2"/>
          <p:cNvSpPr>
            <a:spLocks noGrp="1"/>
          </p:cNvSpPr>
          <p:nvPr>
            <p:ph idx="1"/>
          </p:nvPr>
        </p:nvSpPr>
        <p:spPr/>
        <p:txBody>
          <a:bodyPr>
            <a:normAutofit/>
          </a:bodyPr>
          <a:lstStyle/>
          <a:p>
            <a:r>
              <a:rPr lang="en-US" dirty="0"/>
              <a:t>All criteria defined in level 3 should be achieved. </a:t>
            </a:r>
            <a:endParaRPr lang="en-US" dirty="0" smtClean="0"/>
          </a:p>
          <a:p>
            <a:r>
              <a:rPr lang="en-US" dirty="0" smtClean="0"/>
              <a:t>Also</a:t>
            </a:r>
            <a:r>
              <a:rPr lang="en-US" dirty="0"/>
              <a:t>, the process is tailored from the organization’s set of standard processes according to the organization tailoring guidelines and contributes work products, measures and other process improvement information to the organizational process assets.</a:t>
            </a:r>
          </a:p>
        </p:txBody>
      </p:sp>
    </p:spTree>
    <p:extLst>
      <p:ext uri="{BB962C8B-B14F-4D97-AF65-F5344CB8AC3E}">
        <p14:creationId xmlns:p14="http://schemas.microsoft.com/office/powerpoint/2010/main" val="397915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Level 4-Quantitatively Managed</a:t>
            </a:r>
            <a:endParaRPr lang="en-US" sz="4000" dirty="0"/>
          </a:p>
        </p:txBody>
      </p:sp>
      <p:sp>
        <p:nvSpPr>
          <p:cNvPr id="3" name="Content Placeholder 2"/>
          <p:cNvSpPr>
            <a:spLocks noGrp="1"/>
          </p:cNvSpPr>
          <p:nvPr>
            <p:ph idx="1"/>
          </p:nvPr>
        </p:nvSpPr>
        <p:spPr/>
        <p:txBody>
          <a:bodyPr>
            <a:normAutofit/>
          </a:bodyPr>
          <a:lstStyle/>
          <a:p>
            <a:r>
              <a:rPr lang="en-US" dirty="0"/>
              <a:t>All criteria of level 3 are achieved and in addition to this the process area controlled and improved using measurement and quantities assessment</a:t>
            </a:r>
            <a:r>
              <a:rPr lang="en-US" dirty="0" smtClean="0"/>
              <a:t>.</a:t>
            </a:r>
          </a:p>
          <a:p>
            <a:pPr marL="0" indent="0">
              <a:buNone/>
            </a:pPr>
            <a:r>
              <a:rPr lang="en-US" b="1" i="1" dirty="0" smtClean="0"/>
              <a:t>“Quantities </a:t>
            </a:r>
            <a:r>
              <a:rPr lang="en-US" b="1" i="1" dirty="0"/>
              <a:t>objectives for quality and process performance are </a:t>
            </a:r>
            <a:r>
              <a:rPr lang="en-US" b="1" i="1" dirty="0" smtClean="0"/>
              <a:t>       established </a:t>
            </a:r>
            <a:r>
              <a:rPr lang="en-US" b="1" i="1" dirty="0"/>
              <a:t>and used criteria in managing the process .”</a:t>
            </a:r>
            <a:endParaRPr lang="en-US" dirty="0"/>
          </a:p>
        </p:txBody>
      </p:sp>
    </p:spTree>
    <p:extLst>
      <p:ext uri="{BB962C8B-B14F-4D97-AF65-F5344CB8AC3E}">
        <p14:creationId xmlns:p14="http://schemas.microsoft.com/office/powerpoint/2010/main" val="1071444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Level 5-Optimizing</a:t>
            </a:r>
            <a:endParaRPr lang="en-US" sz="4000" b="1" dirty="0"/>
          </a:p>
        </p:txBody>
      </p:sp>
      <p:sp>
        <p:nvSpPr>
          <p:cNvPr id="3" name="Content Placeholder 2"/>
          <p:cNvSpPr>
            <a:spLocks noGrp="1"/>
          </p:cNvSpPr>
          <p:nvPr>
            <p:ph idx="1"/>
          </p:nvPr>
        </p:nvSpPr>
        <p:spPr/>
        <p:txBody>
          <a:bodyPr>
            <a:normAutofit/>
          </a:bodyPr>
          <a:lstStyle/>
          <a:p>
            <a:pPr algn="just"/>
            <a:r>
              <a:rPr lang="en-US" dirty="0"/>
              <a:t>All standards of level 4 have been achieved. </a:t>
            </a:r>
            <a:endParaRPr lang="en-US" dirty="0" smtClean="0"/>
          </a:p>
          <a:p>
            <a:pPr algn="just"/>
            <a:r>
              <a:rPr lang="en-US" dirty="0" smtClean="0"/>
              <a:t>Also</a:t>
            </a:r>
            <a:r>
              <a:rPr lang="en-US" dirty="0"/>
              <a:t>, the process quality and process performance are established, and used criteria in managing the process adapted and optimized using quantities means to meet changing customer needs and to improve the efficiency of the process area under consideration </a:t>
            </a:r>
            <a:r>
              <a:rPr lang="en-US" dirty="0" smtClean="0"/>
              <a:t>continuously.</a:t>
            </a:r>
            <a:endParaRPr lang="en-US" dirty="0"/>
          </a:p>
        </p:txBody>
      </p:sp>
    </p:spTree>
    <p:extLst>
      <p:ext uri="{BB962C8B-B14F-4D97-AF65-F5344CB8AC3E}">
        <p14:creationId xmlns:p14="http://schemas.microsoft.com/office/powerpoint/2010/main" val="1570075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What is CMMI model?</a:t>
            </a:r>
            <a:endParaRPr lang="en-US" sz="4000" b="1" dirty="0"/>
          </a:p>
        </p:txBody>
      </p:sp>
      <p:sp>
        <p:nvSpPr>
          <p:cNvPr id="3" name="Content Placeholder 2"/>
          <p:cNvSpPr>
            <a:spLocks noGrp="1"/>
          </p:cNvSpPr>
          <p:nvPr>
            <p:ph idx="1"/>
          </p:nvPr>
        </p:nvSpPr>
        <p:spPr/>
        <p:txBody>
          <a:bodyPr/>
          <a:lstStyle/>
          <a:p>
            <a:pPr algn="just"/>
            <a:r>
              <a:rPr lang="en-US" dirty="0" smtClean="0"/>
              <a:t>CMMI </a:t>
            </a:r>
            <a:r>
              <a:rPr lang="en-US" dirty="0"/>
              <a:t>(Capability Maturity Model Integration) is all about processes. It is a process improvement approach that examines your current processes in place and identifies their weaknesses and strengths. Then appropriate process changes, improvements and modifications are made to change these weaknesses into strengths.</a:t>
            </a:r>
          </a:p>
          <a:p>
            <a:pPr algn="just"/>
            <a:r>
              <a:rPr lang="en-US" dirty="0"/>
              <a:t>CMMI model is a collection of set of very effective and reliable best practices that can help an organization improve quality, standards and efficiency. It consists of several process areas such as configuration management, project planning, etc. </a:t>
            </a:r>
          </a:p>
          <a:p>
            <a:endParaRPr lang="en-US" dirty="0"/>
          </a:p>
        </p:txBody>
      </p:sp>
    </p:spTree>
    <p:extLst>
      <p:ext uri="{BB962C8B-B14F-4D97-AF65-F5344CB8AC3E}">
        <p14:creationId xmlns:p14="http://schemas.microsoft.com/office/powerpoint/2010/main" val="2283549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Why is CMMI Model important? </a:t>
            </a:r>
          </a:p>
        </p:txBody>
      </p:sp>
      <p:sp>
        <p:nvSpPr>
          <p:cNvPr id="3" name="Content Placeholder 2"/>
          <p:cNvSpPr>
            <a:spLocks noGrp="1"/>
          </p:cNvSpPr>
          <p:nvPr>
            <p:ph idx="1"/>
          </p:nvPr>
        </p:nvSpPr>
        <p:spPr/>
        <p:txBody>
          <a:bodyPr/>
          <a:lstStyle/>
          <a:p>
            <a:pPr algn="just"/>
            <a:r>
              <a:rPr lang="en-US" dirty="0"/>
              <a:t>CMMI model is being widely adapted by organizations to prove their efficiency and reputation. Some of the advantages of adapting CMMI model are:</a:t>
            </a:r>
          </a:p>
          <a:p>
            <a:pPr algn="just"/>
            <a:r>
              <a:rPr lang="en-US" dirty="0"/>
              <a:t>It provides good </a:t>
            </a:r>
            <a:r>
              <a:rPr lang="en-US" dirty="0" err="1"/>
              <a:t>RoI</a:t>
            </a:r>
            <a:r>
              <a:rPr lang="en-US" dirty="0"/>
              <a:t> (Return on Investment).</a:t>
            </a:r>
          </a:p>
          <a:p>
            <a:pPr algn="just"/>
            <a:r>
              <a:rPr lang="en-US" dirty="0"/>
              <a:t>When it is adapted, business sees heighted success.</a:t>
            </a:r>
          </a:p>
          <a:p>
            <a:pPr algn="just"/>
            <a:r>
              <a:rPr lang="en-US" dirty="0"/>
              <a:t>It is compatible with other quality related methodologies such as 6-Sigma, ISO Standards and ITIL.</a:t>
            </a:r>
          </a:p>
          <a:p>
            <a:pPr algn="just"/>
            <a:r>
              <a:rPr lang="en-US" dirty="0"/>
              <a:t>CMMI model is always improving and evolving. </a:t>
            </a:r>
          </a:p>
          <a:p>
            <a:endParaRPr lang="en-US" dirty="0"/>
          </a:p>
        </p:txBody>
      </p:sp>
    </p:spTree>
    <p:extLst>
      <p:ext uri="{BB962C8B-B14F-4D97-AF65-F5344CB8AC3E}">
        <p14:creationId xmlns:p14="http://schemas.microsoft.com/office/powerpoint/2010/main" val="3092111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Contribute </a:t>
            </a:r>
            <a:r>
              <a:rPr lang="en-US" sz="4000" b="1" dirty="0"/>
              <a:t>to Software </a:t>
            </a:r>
            <a:r>
              <a:rPr lang="en-US" sz="4000" b="1" dirty="0" smtClean="0"/>
              <a:t>Testing</a:t>
            </a:r>
            <a:r>
              <a:rPr lang="en-US" sz="4000" b="1" dirty="0"/>
              <a:t> </a:t>
            </a:r>
          </a:p>
        </p:txBody>
      </p:sp>
      <p:sp>
        <p:nvSpPr>
          <p:cNvPr id="3" name="Content Placeholder 2"/>
          <p:cNvSpPr>
            <a:spLocks noGrp="1"/>
          </p:cNvSpPr>
          <p:nvPr>
            <p:ph idx="1"/>
          </p:nvPr>
        </p:nvSpPr>
        <p:spPr/>
        <p:txBody>
          <a:bodyPr/>
          <a:lstStyle/>
          <a:p>
            <a:pPr marL="0" indent="0">
              <a:buNone/>
            </a:pPr>
            <a:r>
              <a:rPr lang="en-US" dirty="0"/>
              <a:t>When CMMI model is implemented: </a:t>
            </a:r>
          </a:p>
          <a:p>
            <a:r>
              <a:rPr lang="en-US" dirty="0"/>
              <a:t>It improves quality of software delivered.</a:t>
            </a:r>
          </a:p>
          <a:p>
            <a:r>
              <a:rPr lang="en-US" dirty="0"/>
              <a:t>Customer satisfaction is increased.</a:t>
            </a:r>
          </a:p>
          <a:p>
            <a:r>
              <a:rPr lang="en-US" dirty="0"/>
              <a:t>It helps in achieving targeted cost savings.</a:t>
            </a:r>
          </a:p>
          <a:p>
            <a:r>
              <a:rPr lang="en-US" dirty="0"/>
              <a:t>The model also ensures stability and consistent high performance.</a:t>
            </a:r>
          </a:p>
          <a:p>
            <a:pPr marL="0" indent="0">
              <a:buNone/>
            </a:pPr>
            <a:endParaRPr lang="en-US" dirty="0"/>
          </a:p>
        </p:txBody>
      </p:sp>
    </p:spTree>
    <p:extLst>
      <p:ext uri="{BB962C8B-B14F-4D97-AF65-F5344CB8AC3E}">
        <p14:creationId xmlns:p14="http://schemas.microsoft.com/office/powerpoint/2010/main" val="1647926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How can it be effectively implemented?</a:t>
            </a:r>
          </a:p>
        </p:txBody>
      </p:sp>
      <p:sp>
        <p:nvSpPr>
          <p:cNvPr id="3" name="Content Placeholder 2"/>
          <p:cNvSpPr>
            <a:spLocks noGrp="1"/>
          </p:cNvSpPr>
          <p:nvPr>
            <p:ph idx="1"/>
          </p:nvPr>
        </p:nvSpPr>
        <p:spPr>
          <a:xfrm>
            <a:off x="838200" y="1410159"/>
            <a:ext cx="11104084" cy="5640636"/>
          </a:xfrm>
        </p:spPr>
        <p:txBody>
          <a:bodyPr>
            <a:normAutofit/>
          </a:bodyPr>
          <a:lstStyle/>
          <a:p>
            <a:r>
              <a:rPr lang="en-US" dirty="0"/>
              <a:t>CMMI model does not only apply to processes. It applies to work groups, people, rules, teams and projects. To effectively implement CMMI in your </a:t>
            </a:r>
            <a:r>
              <a:rPr lang="en-US" dirty="0" smtClean="0"/>
              <a:t>organization</a:t>
            </a:r>
            <a:r>
              <a:rPr lang="en-US" dirty="0"/>
              <a:t>.</a:t>
            </a:r>
          </a:p>
          <a:p>
            <a:r>
              <a:rPr lang="en-US" dirty="0"/>
              <a:t>Choose staff members who will be trained.</a:t>
            </a:r>
          </a:p>
          <a:p>
            <a:r>
              <a:rPr lang="en-US" dirty="0"/>
              <a:t>Work on creating Engineering Process Groups.</a:t>
            </a:r>
          </a:p>
          <a:p>
            <a:r>
              <a:rPr lang="en-US" dirty="0" smtClean="0"/>
              <a:t>Implement </a:t>
            </a:r>
            <a:r>
              <a:rPr lang="en-US" dirty="0"/>
              <a:t>quality processes and practices.</a:t>
            </a:r>
          </a:p>
          <a:p>
            <a:r>
              <a:rPr lang="en-US" dirty="0"/>
              <a:t>Select appropriate tools.</a:t>
            </a:r>
          </a:p>
          <a:p>
            <a:r>
              <a:rPr lang="en-US" dirty="0" smtClean="0"/>
              <a:t>Introduce </a:t>
            </a:r>
            <a:r>
              <a:rPr lang="en-US" dirty="0"/>
              <a:t>the CMMI model to a few projects.</a:t>
            </a:r>
          </a:p>
          <a:p>
            <a:r>
              <a:rPr lang="en-US" dirty="0"/>
              <a:t>Get feedback and reviews from customers</a:t>
            </a:r>
          </a:p>
          <a:p>
            <a:r>
              <a:rPr lang="en-US" dirty="0" smtClean="0"/>
              <a:t>Add </a:t>
            </a:r>
            <a:r>
              <a:rPr lang="en-US" dirty="0"/>
              <a:t>on more projects under the CMMI model. </a:t>
            </a:r>
          </a:p>
          <a:p>
            <a:endParaRPr lang="en-US" dirty="0"/>
          </a:p>
        </p:txBody>
      </p:sp>
    </p:spTree>
    <p:extLst>
      <p:ext uri="{BB962C8B-B14F-4D97-AF65-F5344CB8AC3E}">
        <p14:creationId xmlns:p14="http://schemas.microsoft.com/office/powerpoint/2010/main" val="4274016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What are the CMMI levels?</a:t>
            </a:r>
          </a:p>
        </p:txBody>
      </p:sp>
      <p:sp>
        <p:nvSpPr>
          <p:cNvPr id="3" name="Content Placeholder 2"/>
          <p:cNvSpPr>
            <a:spLocks noGrp="1"/>
          </p:cNvSpPr>
          <p:nvPr>
            <p:ph idx="1"/>
          </p:nvPr>
        </p:nvSpPr>
        <p:spPr/>
        <p:txBody>
          <a:bodyPr>
            <a:normAutofit/>
          </a:bodyPr>
          <a:lstStyle/>
          <a:p>
            <a:r>
              <a:rPr lang="en-US" dirty="0" smtClean="0"/>
              <a:t>Level-0 Incomplete</a:t>
            </a:r>
            <a:endParaRPr lang="en-US" dirty="0"/>
          </a:p>
          <a:p>
            <a:r>
              <a:rPr lang="en-US" dirty="0" smtClean="0"/>
              <a:t>Level-1 Performed</a:t>
            </a:r>
            <a:endParaRPr lang="en-US" dirty="0"/>
          </a:p>
          <a:p>
            <a:r>
              <a:rPr lang="en-US" dirty="0" smtClean="0"/>
              <a:t>Level-2 Managed</a:t>
            </a:r>
            <a:endParaRPr lang="en-US" dirty="0"/>
          </a:p>
          <a:p>
            <a:r>
              <a:rPr lang="en-US" dirty="0" smtClean="0"/>
              <a:t>Level-3 Defined</a:t>
            </a:r>
            <a:endParaRPr lang="en-US" dirty="0"/>
          </a:p>
          <a:p>
            <a:r>
              <a:rPr lang="en-US" dirty="0" smtClean="0"/>
              <a:t>Level-4 Quantitatively </a:t>
            </a:r>
            <a:r>
              <a:rPr lang="en-US" dirty="0"/>
              <a:t>Managed</a:t>
            </a:r>
          </a:p>
          <a:p>
            <a:r>
              <a:rPr lang="en-US" dirty="0" smtClean="0"/>
              <a:t>Level-5 Optimizing</a:t>
            </a:r>
            <a:endParaRPr lang="en-US" dirty="0"/>
          </a:p>
        </p:txBody>
      </p:sp>
    </p:spTree>
    <p:extLst>
      <p:ext uri="{BB962C8B-B14F-4D97-AF65-F5344CB8AC3E}">
        <p14:creationId xmlns:p14="http://schemas.microsoft.com/office/powerpoint/2010/main" val="3078627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Level 0-Incomplete</a:t>
            </a:r>
            <a:endParaRPr lang="en-US" sz="4000" b="1" dirty="0"/>
          </a:p>
        </p:txBody>
      </p:sp>
      <p:sp>
        <p:nvSpPr>
          <p:cNvPr id="3" name="Content Placeholder 2"/>
          <p:cNvSpPr>
            <a:spLocks noGrp="1"/>
          </p:cNvSpPr>
          <p:nvPr>
            <p:ph idx="1"/>
          </p:nvPr>
        </p:nvSpPr>
        <p:spPr/>
        <p:txBody>
          <a:bodyPr>
            <a:normAutofit/>
          </a:bodyPr>
          <a:lstStyle/>
          <a:p>
            <a:r>
              <a:rPr lang="en-US" dirty="0"/>
              <a:t>The level 0 states that the process area is either not performed or does not achieve all goal and objectives defined in CMMI level 1 capability. For example, we can consider ” </a:t>
            </a:r>
            <a:r>
              <a:rPr lang="en-US" b="1" dirty="0"/>
              <a:t>Require Management</a:t>
            </a:r>
            <a:r>
              <a:rPr lang="en-US" dirty="0"/>
              <a:t>” as a process area.</a:t>
            </a:r>
          </a:p>
          <a:p>
            <a:r>
              <a:rPr lang="en-US" dirty="0"/>
              <a:t>Process Area: A process area is a cluster of related practices in an area that, when implemented collectively, satisfies a set of goals considered important for making improvement in this field. </a:t>
            </a:r>
          </a:p>
          <a:p>
            <a:pPr marL="0" indent="0">
              <a:buNone/>
            </a:pPr>
            <a:endParaRPr lang="en-US" dirty="0"/>
          </a:p>
        </p:txBody>
      </p:sp>
    </p:spTree>
    <p:extLst>
      <p:ext uri="{BB962C8B-B14F-4D97-AF65-F5344CB8AC3E}">
        <p14:creationId xmlns:p14="http://schemas.microsoft.com/office/powerpoint/2010/main" val="3920319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Level 1-Performed</a:t>
            </a:r>
            <a:endParaRPr lang="en-US" sz="4000" b="1" dirty="0"/>
          </a:p>
        </p:txBody>
      </p:sp>
      <p:sp>
        <p:nvSpPr>
          <p:cNvPr id="3" name="Content Placeholder 2"/>
          <p:cNvSpPr>
            <a:spLocks noGrp="1"/>
          </p:cNvSpPr>
          <p:nvPr>
            <p:ph idx="1"/>
          </p:nvPr>
        </p:nvSpPr>
        <p:spPr/>
        <p:txBody>
          <a:bodyPr>
            <a:normAutofit/>
          </a:bodyPr>
          <a:lstStyle/>
          <a:p>
            <a:r>
              <a:rPr lang="en-US" dirty="0"/>
              <a:t>When all the specific areas defined by CMMI are satisfied, we can say that level 1 is completed</a:t>
            </a:r>
            <a:r>
              <a:rPr lang="en-US" dirty="0" smtClean="0"/>
              <a:t>.</a:t>
            </a:r>
          </a:p>
          <a:p>
            <a:r>
              <a:rPr lang="en-US" dirty="0" smtClean="0"/>
              <a:t> </a:t>
            </a:r>
            <a:r>
              <a:rPr lang="en-US" dirty="0"/>
              <a:t>In this level work tasks which are required to produce the work, products are being conducted.</a:t>
            </a:r>
          </a:p>
        </p:txBody>
      </p:sp>
    </p:spTree>
    <p:extLst>
      <p:ext uri="{BB962C8B-B14F-4D97-AF65-F5344CB8AC3E}">
        <p14:creationId xmlns:p14="http://schemas.microsoft.com/office/powerpoint/2010/main" val="484389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Level 2-Managed</a:t>
            </a:r>
            <a:endParaRPr lang="en-US" sz="4000" b="1" dirty="0"/>
          </a:p>
        </p:txBody>
      </p:sp>
      <p:sp>
        <p:nvSpPr>
          <p:cNvPr id="3" name="Content Placeholder 2"/>
          <p:cNvSpPr>
            <a:spLocks noGrp="1"/>
          </p:cNvSpPr>
          <p:nvPr>
            <p:ph idx="1"/>
          </p:nvPr>
        </p:nvSpPr>
        <p:spPr/>
        <p:txBody>
          <a:bodyPr>
            <a:normAutofit/>
          </a:bodyPr>
          <a:lstStyle/>
          <a:p>
            <a:r>
              <a:rPr lang="en-US" dirty="0"/>
              <a:t>When level 1 is achieved or completed then in addition to this all work associated with the process areas are compared or checked against the organizationally defined policy. </a:t>
            </a:r>
            <a:endParaRPr lang="en-US" dirty="0" smtClean="0"/>
          </a:p>
          <a:p>
            <a:r>
              <a:rPr lang="en-US" dirty="0" smtClean="0"/>
              <a:t>It </a:t>
            </a:r>
            <a:r>
              <a:rPr lang="en-US" dirty="0"/>
              <a:t>is even verified that all people doing the work have access to sufficient or adequate resources to get their job done.</a:t>
            </a:r>
            <a:endParaRPr lang="en-US" b="1" dirty="0"/>
          </a:p>
        </p:txBody>
      </p:sp>
    </p:spTree>
    <p:extLst>
      <p:ext uri="{BB962C8B-B14F-4D97-AF65-F5344CB8AC3E}">
        <p14:creationId xmlns:p14="http://schemas.microsoft.com/office/powerpoint/2010/main" val="33285102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450</Words>
  <Application>Microsoft Office PowerPoint</Application>
  <PresentationFormat>Widescreen</PresentationFormat>
  <Paragraphs>50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Capability Maturity Model Integration</vt:lpstr>
      <vt:lpstr>What is CMMI model?</vt:lpstr>
      <vt:lpstr>Why is CMMI Model important? </vt:lpstr>
      <vt:lpstr>Contribute to Software Testing </vt:lpstr>
      <vt:lpstr>How can it be effectively implemented?</vt:lpstr>
      <vt:lpstr>What are the CMMI levels?</vt:lpstr>
      <vt:lpstr>Level 0-Incomplete</vt:lpstr>
      <vt:lpstr>Level 1-Performed</vt:lpstr>
      <vt:lpstr>Level 2-Managed</vt:lpstr>
      <vt:lpstr>Level 3-Defined</vt:lpstr>
      <vt:lpstr>Level 4-Quantitatively Managed</vt:lpstr>
      <vt:lpstr>Level 5-Optimizing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CMMI model?</dc:title>
  <dc:creator>Lenovo</dc:creator>
  <cp:lastModifiedBy>Lenovo</cp:lastModifiedBy>
  <cp:revision>9</cp:revision>
  <dcterms:created xsi:type="dcterms:W3CDTF">2020-04-23T09:51:26Z</dcterms:created>
  <dcterms:modified xsi:type="dcterms:W3CDTF">2020-04-24T05:51:39Z</dcterms:modified>
</cp:coreProperties>
</file>